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66" r:id="rId15"/>
    <p:sldId id="270" r:id="rId16"/>
    <p:sldId id="271" r:id="rId17"/>
    <p:sldId id="272" r:id="rId18"/>
    <p:sldId id="273" r:id="rId19"/>
    <p:sldId id="274" r:id="rId20"/>
    <p:sldId id="282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7302500" cy="95885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56"/>
    </p:cViewPr>
  </p:sorterViewPr>
  <p:notesViewPr>
    <p:cSldViewPr>
      <p:cViewPr varScale="1">
        <p:scale>
          <a:sx n="57" d="100"/>
          <a:sy n="57" d="100"/>
        </p:scale>
        <p:origin x="-2520" y="-78"/>
      </p:cViewPr>
      <p:guideLst>
        <p:guide orient="horz" pos="3020"/>
        <p:guide pos="230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36393" y="0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/>
          <a:lstStyle>
            <a:lvl1pPr algn="r">
              <a:defRPr sz="1300"/>
            </a:lvl1pPr>
          </a:lstStyle>
          <a:p>
            <a:fld id="{F5055544-C403-4B9A-8AE2-61A2119349F9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07411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36393" y="9107411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 anchor="b"/>
          <a:lstStyle>
            <a:lvl1pPr algn="r">
              <a:defRPr sz="1300"/>
            </a:lvl1pPr>
          </a:lstStyle>
          <a:p>
            <a:fld id="{7DA8DE3F-001C-4755-B910-2A21C0DD2EE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36393" y="0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/>
          <a:lstStyle>
            <a:lvl1pPr algn="r">
              <a:defRPr sz="1300"/>
            </a:lvl1pPr>
          </a:lstStyle>
          <a:p>
            <a:fld id="{180F2CEA-D495-4F4A-B669-F65132644BB9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4125" y="719138"/>
            <a:ext cx="4794250" cy="3595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515" tIns="48257" rIns="96515" bIns="4825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0250" y="4554538"/>
            <a:ext cx="5842000" cy="4314825"/>
          </a:xfrm>
          <a:prstGeom prst="rect">
            <a:avLst/>
          </a:prstGeom>
        </p:spPr>
        <p:txBody>
          <a:bodyPr vert="horz" lIns="96515" tIns="48257" rIns="96515" bIns="48257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07411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36393" y="9107411"/>
            <a:ext cx="3164417" cy="479425"/>
          </a:xfrm>
          <a:prstGeom prst="rect">
            <a:avLst/>
          </a:prstGeom>
        </p:spPr>
        <p:txBody>
          <a:bodyPr vert="horz" lIns="96515" tIns="48257" rIns="96515" bIns="48257" rtlCol="0" anchor="b"/>
          <a:lstStyle>
            <a:lvl1pPr algn="r">
              <a:defRPr sz="1300"/>
            </a:lvl1pPr>
          </a:lstStyle>
          <a:p>
            <a:fld id="{ECE05648-C545-49A9-A196-4140CF4F17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05648-C545-49A9-A196-4140CF4F1704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05648-C545-49A9-A196-4140CF4F1704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Anomali</a:t>
            </a:r>
            <a:r>
              <a:rPr lang="en-US" dirty="0" smtClean="0"/>
              <a:t> air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05648-C545-49A9-A196-4140CF4F1704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Sodium </a:t>
            </a:r>
            <a:r>
              <a:rPr lang="en-US" dirty="0" err="1" smtClean="0"/>
              <a:t>bisulfit</a:t>
            </a:r>
            <a:r>
              <a:rPr lang="en-US" dirty="0" smtClean="0"/>
              <a:t>/</a:t>
            </a:r>
            <a:r>
              <a:rPr lang="en-US" dirty="0" err="1" smtClean="0"/>
              <a:t>metabisulfit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berekasi</a:t>
            </a:r>
            <a:r>
              <a:rPr lang="en-US" baseline="0" dirty="0" smtClean="0"/>
              <a:t> </a:t>
            </a:r>
            <a:r>
              <a:rPr lang="en-US" baseline="0" dirty="0" err="1" smtClean="0"/>
              <a:t>dengan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quinon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05648-C545-49A9-A196-4140CF4F1704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Senyawa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gula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less sensitive </a:t>
            </a:r>
            <a:r>
              <a:rPr lang="en-US" dirty="0" err="1" smtClean="0"/>
              <a:t>thd</a:t>
            </a:r>
            <a:r>
              <a:rPr lang="en-US" dirty="0" smtClean="0"/>
              <a:t> </a:t>
            </a:r>
            <a:r>
              <a:rPr lang="en-US" dirty="0" err="1" smtClean="0"/>
              <a:t>maillard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E05648-C545-49A9-A196-4140CF4F1704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803F908-EC83-48A0-BCF2-6E8C1E743987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679B6916-CDDB-4356-A90E-5D58ED7C4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F908-EC83-48A0-BCF2-6E8C1E743987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B6916-CDDB-4356-A90E-5D58ED7C4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F908-EC83-48A0-BCF2-6E8C1E743987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B6916-CDDB-4356-A90E-5D58ED7C4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F908-EC83-48A0-BCF2-6E8C1E743987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B6916-CDDB-4356-A90E-5D58ED7C4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F908-EC83-48A0-BCF2-6E8C1E743987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B6916-CDDB-4356-A90E-5D58ED7C4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F908-EC83-48A0-BCF2-6E8C1E743987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B6916-CDDB-4356-A90E-5D58ED7C4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803F908-EC83-48A0-BCF2-6E8C1E743987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679B6916-CDDB-4356-A90E-5D58ED7C4E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803F908-EC83-48A0-BCF2-6E8C1E743987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679B6916-CDDB-4356-A90E-5D58ED7C4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F908-EC83-48A0-BCF2-6E8C1E743987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B6916-CDDB-4356-A90E-5D58ED7C4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F908-EC83-48A0-BCF2-6E8C1E743987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B6916-CDDB-4356-A90E-5D58ED7C4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3F908-EC83-48A0-BCF2-6E8C1E743987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9B6916-CDDB-4356-A90E-5D58ED7C4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803F908-EC83-48A0-BCF2-6E8C1E743987}" type="datetimeFigureOut">
              <a:rPr lang="en-US" smtClean="0"/>
              <a:pPr/>
              <a:t>4/16/2010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679B6916-CDDB-4356-A90E-5D58ED7C4E8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71736" y="1571612"/>
            <a:ext cx="5915012" cy="1714512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Perikanan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Pembekuan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Beku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57554" y="4500570"/>
            <a:ext cx="5114778" cy="1101248"/>
          </a:xfrm>
        </p:spPr>
        <p:txBody>
          <a:bodyPr/>
          <a:lstStyle/>
          <a:p>
            <a:r>
              <a:rPr lang="en-US" dirty="0" err="1" smtClean="0"/>
              <a:t>Shanti</a:t>
            </a:r>
            <a:r>
              <a:rPr lang="en-US" dirty="0" smtClean="0"/>
              <a:t> </a:t>
            </a:r>
            <a:r>
              <a:rPr lang="en-US" dirty="0" err="1" smtClean="0"/>
              <a:t>Dwita</a:t>
            </a:r>
            <a:r>
              <a:rPr lang="en-US" dirty="0" smtClean="0"/>
              <a:t> Lestari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66800"/>
          </a:xfrm>
        </p:spPr>
        <p:txBody>
          <a:bodyPr/>
          <a:lstStyle/>
          <a:p>
            <a:r>
              <a:rPr lang="en-US" dirty="0" err="1" smtClean="0"/>
              <a:t>Perubahan</a:t>
            </a:r>
            <a:r>
              <a:rPr lang="en-US" dirty="0" smtClean="0"/>
              <a:t> Flavor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78861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                              </a:t>
            </a:r>
            <a:r>
              <a:rPr lang="en-US" dirty="0" err="1" smtClean="0"/>
              <a:t>bau</a:t>
            </a:r>
            <a:r>
              <a:rPr lang="en-US" dirty="0" smtClean="0"/>
              <a:t> </a:t>
            </a:r>
            <a:r>
              <a:rPr lang="en-US" dirty="0" err="1" smtClean="0"/>
              <a:t>rumput</a:t>
            </a:r>
            <a:r>
              <a:rPr lang="en-US" dirty="0" smtClean="0"/>
              <a:t> </a:t>
            </a:r>
            <a:r>
              <a:rPr lang="en-US" dirty="0" err="1" smtClean="0"/>
              <a:t>laut</a:t>
            </a:r>
            <a:endParaRPr lang="en-US" dirty="0" smtClean="0"/>
          </a:p>
          <a:p>
            <a:r>
              <a:rPr lang="en-US" dirty="0" smtClean="0"/>
              <a:t>Fresh Fish           </a:t>
            </a:r>
          </a:p>
          <a:p>
            <a:pPr>
              <a:buNone/>
            </a:pPr>
            <a:r>
              <a:rPr lang="en-US" dirty="0" smtClean="0"/>
              <a:t>                             </a:t>
            </a:r>
            <a:r>
              <a:rPr lang="en-US" dirty="0" err="1" smtClean="0"/>
              <a:t>bau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dipertahankan</a:t>
            </a:r>
            <a:r>
              <a:rPr lang="en-US" dirty="0" smtClean="0"/>
              <a:t> </a:t>
            </a:r>
            <a:r>
              <a:rPr lang="en-US" dirty="0" err="1" smtClean="0"/>
              <a:t>meski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               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melewati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pembekuan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pembekuan</a:t>
            </a:r>
            <a:r>
              <a:rPr lang="en-US" dirty="0" smtClean="0"/>
              <a:t> off odor </a:t>
            </a:r>
            <a:r>
              <a:rPr lang="en-US" dirty="0" err="1" smtClean="0"/>
              <a:t>dan</a:t>
            </a:r>
            <a:r>
              <a:rPr lang="en-US" dirty="0" smtClean="0"/>
              <a:t> off flavor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bertahap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lamanya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5" name="Left-Up Arrow 4"/>
          <p:cNvSpPr/>
          <p:nvPr/>
        </p:nvSpPr>
        <p:spPr>
          <a:xfrm rot="9585123">
            <a:off x="2599636" y="2185584"/>
            <a:ext cx="785818" cy="714380"/>
          </a:xfrm>
          <a:prstGeom prst="left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Karakteristik</a:t>
            </a:r>
            <a:r>
              <a:rPr lang="en-US" dirty="0" smtClean="0"/>
              <a:t> off odors/flavors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Pada</a:t>
            </a:r>
            <a:r>
              <a:rPr lang="en-US" dirty="0" smtClean="0"/>
              <a:t> Lean Fish : acid, bitter, musty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Fatty Fish : rancid, oxidized, </a:t>
            </a:r>
            <a:r>
              <a:rPr lang="en-US" dirty="0" err="1" smtClean="0"/>
              <a:t>painty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warna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Lean Fish : opaque, yellowish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Fatty Fish : rusty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288676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 smtClean="0"/>
              <a:t>Oksidasi</a:t>
            </a:r>
            <a:r>
              <a:rPr lang="en-US" dirty="0" smtClean="0"/>
              <a:t> lipid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senyawa-senyawa</a:t>
            </a:r>
            <a:r>
              <a:rPr lang="en-US" dirty="0" smtClean="0"/>
              <a:t> </a:t>
            </a:r>
            <a:r>
              <a:rPr lang="en-US" dirty="0" err="1" smtClean="0"/>
              <a:t>turunannya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off flavor</a:t>
            </a:r>
          </a:p>
          <a:p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oksidasi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beku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ketersediaan</a:t>
            </a:r>
            <a:r>
              <a:rPr lang="en-US" dirty="0" smtClean="0"/>
              <a:t> O2,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Oksidasi</a:t>
            </a:r>
            <a:r>
              <a:rPr lang="en-US" dirty="0" smtClean="0"/>
              <a:t> lipid </a:t>
            </a:r>
            <a:r>
              <a:rPr lang="en-US" dirty="0" err="1" smtClean="0"/>
              <a:t>dimulai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ditingkatkan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mekanisme</a:t>
            </a:r>
            <a:r>
              <a:rPr lang="en-US" dirty="0" smtClean="0"/>
              <a:t> :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Produksi</a:t>
            </a:r>
            <a:r>
              <a:rPr lang="en-US" dirty="0" smtClean="0"/>
              <a:t> singlet </a:t>
            </a:r>
            <a:r>
              <a:rPr lang="en-US" dirty="0" err="1" smtClean="0"/>
              <a:t>oksigen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senyawa</a:t>
            </a:r>
            <a:r>
              <a:rPr lang="en-US" dirty="0" smtClean="0"/>
              <a:t> </a:t>
            </a:r>
            <a:r>
              <a:rPr lang="en-US" dirty="0" err="1" smtClean="0"/>
              <a:t>turunan</a:t>
            </a:r>
            <a:r>
              <a:rPr lang="en-US" dirty="0" smtClean="0"/>
              <a:t> O2, </a:t>
            </a:r>
            <a:r>
              <a:rPr lang="en-US" dirty="0" err="1" smtClean="0"/>
              <a:t>radikal</a:t>
            </a:r>
            <a:r>
              <a:rPr lang="en-US" dirty="0" smtClean="0"/>
              <a:t> O2 </a:t>
            </a:r>
            <a:r>
              <a:rPr lang="en-US" dirty="0" err="1" smtClean="0"/>
              <a:t>bebas</a:t>
            </a:r>
            <a:r>
              <a:rPr lang="en-US" dirty="0" smtClean="0"/>
              <a:t>  (H2O2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hydroxy</a:t>
            </a:r>
            <a:r>
              <a:rPr lang="en-US" dirty="0" smtClean="0"/>
              <a:t> radicals)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enzimatis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non </a:t>
            </a:r>
            <a:r>
              <a:rPr lang="en-US" dirty="0" err="1" smtClean="0"/>
              <a:t>enzimatis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komplek</a:t>
            </a:r>
            <a:r>
              <a:rPr lang="en-US" dirty="0" smtClean="0"/>
              <a:t> O2 </a:t>
            </a:r>
            <a:r>
              <a:rPr lang="en-US" dirty="0" err="1" smtClean="0"/>
              <a:t>dengan</a:t>
            </a:r>
            <a:r>
              <a:rPr lang="en-US" dirty="0" smtClean="0"/>
              <a:t> iron </a:t>
            </a:r>
            <a:r>
              <a:rPr lang="en-US" dirty="0" err="1" smtClean="0"/>
              <a:t>aktif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Pemutusan</a:t>
            </a:r>
            <a:r>
              <a:rPr lang="en-US" dirty="0" smtClean="0"/>
              <a:t> </a:t>
            </a:r>
            <a:r>
              <a:rPr lang="en-US" dirty="0" err="1" smtClean="0"/>
              <a:t>hydroxy</a:t>
            </a:r>
            <a:r>
              <a:rPr lang="en-US" dirty="0" smtClean="0"/>
              <a:t> peroxide yang </a:t>
            </a:r>
            <a:r>
              <a:rPr lang="en-US" dirty="0" err="1" smtClean="0"/>
              <a:t>diprakarsai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keberadaan</a:t>
            </a:r>
            <a:r>
              <a:rPr lang="en-US" dirty="0" smtClean="0"/>
              <a:t> </a:t>
            </a:r>
            <a:r>
              <a:rPr lang="en-US" dirty="0" err="1" smtClean="0"/>
              <a:t>senyawa</a:t>
            </a:r>
            <a:r>
              <a:rPr lang="en-US" dirty="0" smtClean="0"/>
              <a:t> </a:t>
            </a:r>
            <a:r>
              <a:rPr lang="en-US" dirty="0" err="1" smtClean="0"/>
              <a:t>besi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Cara </a:t>
            </a:r>
            <a:r>
              <a:rPr lang="en-US" dirty="0" err="1" smtClean="0"/>
              <a:t>Pencegahan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Penghilangan</a:t>
            </a:r>
            <a:r>
              <a:rPr lang="en-US" dirty="0" smtClean="0"/>
              <a:t> </a:t>
            </a:r>
            <a:r>
              <a:rPr lang="en-US" dirty="0" err="1" smtClean="0"/>
              <a:t>darah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pembekuan</a:t>
            </a:r>
            <a:endParaRPr lang="en-US" dirty="0" smtClean="0"/>
          </a:p>
          <a:p>
            <a:r>
              <a:rPr lang="en-US" dirty="0" err="1" smtClean="0"/>
              <a:t>Penambahan</a:t>
            </a:r>
            <a:r>
              <a:rPr lang="en-US" dirty="0" smtClean="0"/>
              <a:t> </a:t>
            </a:r>
            <a:r>
              <a:rPr lang="en-US" dirty="0" err="1" smtClean="0"/>
              <a:t>antioksidan</a:t>
            </a:r>
            <a:r>
              <a:rPr lang="en-US" dirty="0" smtClean="0"/>
              <a:t> yang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chelator</a:t>
            </a:r>
            <a:r>
              <a:rPr lang="en-US" dirty="0" smtClean="0"/>
              <a:t>, lipid </a:t>
            </a:r>
            <a:r>
              <a:rPr lang="en-US" dirty="0" err="1" smtClean="0"/>
              <a:t>dan</a:t>
            </a:r>
            <a:r>
              <a:rPr lang="en-US" dirty="0" smtClean="0"/>
              <a:t> scavenger </a:t>
            </a:r>
            <a:r>
              <a:rPr lang="en-US" dirty="0" err="1" smtClean="0"/>
              <a:t>radikal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yang </a:t>
            </a:r>
            <a:r>
              <a:rPr lang="en-US" dirty="0" err="1" smtClean="0"/>
              <a:t>larut</a:t>
            </a:r>
            <a:r>
              <a:rPr lang="en-US" dirty="0" smtClean="0"/>
              <a:t> air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menstabilkan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endParaRPr lang="en-US" dirty="0" smtClean="0"/>
          </a:p>
          <a:p>
            <a:r>
              <a:rPr lang="en-US" dirty="0" err="1" smtClean="0"/>
              <a:t>Hasil</a:t>
            </a:r>
            <a:r>
              <a:rPr lang="en-US" dirty="0" smtClean="0"/>
              <a:t> yang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diperoleh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fatty fish (</a:t>
            </a:r>
            <a:r>
              <a:rPr lang="en-US" dirty="0" err="1" smtClean="0"/>
              <a:t>mackarel</a:t>
            </a:r>
            <a:r>
              <a:rPr lang="en-US" dirty="0" smtClean="0"/>
              <a:t>)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disimpan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-20</a:t>
            </a:r>
            <a:r>
              <a:rPr lang="en-US" baseline="30000" dirty="0" smtClean="0"/>
              <a:t>o</a:t>
            </a:r>
            <a:r>
              <a:rPr lang="en-US" dirty="0" smtClean="0"/>
              <a:t>C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rancidity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066800"/>
          </a:xfrm>
        </p:spPr>
        <p:txBody>
          <a:bodyPr/>
          <a:lstStyle/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Penampakan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000240"/>
            <a:ext cx="8229600" cy="4467988"/>
          </a:xfrm>
        </p:spPr>
        <p:txBody>
          <a:bodyPr/>
          <a:lstStyle/>
          <a:p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beku</a:t>
            </a:r>
            <a:r>
              <a:rPr lang="en-US" dirty="0" smtClean="0"/>
              <a:t>, </a:t>
            </a:r>
            <a:r>
              <a:rPr lang="en-US" dirty="0" err="1" smtClean="0"/>
              <a:t>pigmen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kerang-kerangan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memudar</a:t>
            </a:r>
            <a:endParaRPr lang="en-US" dirty="0" smtClean="0"/>
          </a:p>
          <a:p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lama </a:t>
            </a:r>
            <a:r>
              <a:rPr lang="en-US" dirty="0" err="1" smtClean="0"/>
              <a:t>mengakibatkan</a:t>
            </a:r>
            <a:r>
              <a:rPr lang="en-US" dirty="0" smtClean="0"/>
              <a:t> </a:t>
            </a:r>
            <a:r>
              <a:rPr lang="en-US" dirty="0" err="1" smtClean="0"/>
              <a:t>kenaikan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lightness, redness </a:t>
            </a:r>
            <a:r>
              <a:rPr lang="en-US" dirty="0" err="1" smtClean="0"/>
              <a:t>dan</a:t>
            </a:r>
            <a:r>
              <a:rPr lang="en-US" dirty="0" smtClean="0"/>
              <a:t> yellowness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b="1" dirty="0" smtClean="0"/>
              <a:t>hue</a:t>
            </a:r>
          </a:p>
          <a:p>
            <a:pPr>
              <a:buNone/>
            </a:pPr>
            <a:endParaRPr lang="en-US" b="1" dirty="0" smtClean="0"/>
          </a:p>
          <a:p>
            <a:pPr>
              <a:buNone/>
            </a:pPr>
            <a:endParaRPr lang="en-US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066800"/>
          </a:xfrm>
        </p:spPr>
        <p:txBody>
          <a:bodyPr/>
          <a:lstStyle/>
          <a:p>
            <a:r>
              <a:rPr lang="en-US" dirty="0" err="1" smtClean="0"/>
              <a:t>Pigmen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Pembekuan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5926"/>
            <a:ext cx="8229600" cy="4788610"/>
          </a:xfrm>
        </p:spPr>
        <p:txBody>
          <a:bodyPr/>
          <a:lstStyle/>
          <a:p>
            <a:r>
              <a:rPr lang="en-US" dirty="0" err="1" smtClean="0"/>
              <a:t>Pigmen</a:t>
            </a:r>
            <a:r>
              <a:rPr lang="en-US" dirty="0" smtClean="0"/>
              <a:t> </a:t>
            </a:r>
            <a:r>
              <a:rPr lang="en-US" dirty="0" err="1" smtClean="0"/>
              <a:t>karotenoid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salmon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sensitif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cahaya</a:t>
            </a:r>
            <a:r>
              <a:rPr lang="en-US" dirty="0" smtClean="0"/>
              <a:t>, </a:t>
            </a:r>
            <a:r>
              <a:rPr lang="en-US" dirty="0" err="1" smtClean="0"/>
              <a:t>panas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O2,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stabil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pembekuan</a:t>
            </a:r>
            <a:endParaRPr lang="en-US" dirty="0" smtClean="0"/>
          </a:p>
          <a:p>
            <a:r>
              <a:rPr lang="en-US" dirty="0" err="1" smtClean="0"/>
              <a:t>Carotenoid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trout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astaxanthin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salmon </a:t>
            </a:r>
            <a:r>
              <a:rPr lang="en-US" dirty="0" err="1" smtClean="0"/>
              <a:t>berubah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beku</a:t>
            </a:r>
            <a:r>
              <a:rPr lang="en-US" dirty="0" smtClean="0"/>
              <a:t> 6 </a:t>
            </a:r>
            <a:r>
              <a:rPr lang="en-US" dirty="0" err="1" smtClean="0"/>
              <a:t>bulan</a:t>
            </a:r>
            <a:r>
              <a:rPr lang="en-US" dirty="0" smtClean="0"/>
              <a:t> -20</a:t>
            </a:r>
            <a:r>
              <a:rPr lang="en-US" baseline="30000" dirty="0" smtClean="0"/>
              <a:t>o</a:t>
            </a:r>
            <a:r>
              <a:rPr lang="en-US" dirty="0" smtClean="0"/>
              <a:t>C</a:t>
            </a:r>
          </a:p>
          <a:p>
            <a:r>
              <a:rPr lang="en-US" dirty="0" err="1" smtClean="0"/>
              <a:t>Myoglobin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tuna </a:t>
            </a:r>
            <a:r>
              <a:rPr lang="en-US" dirty="0" err="1" smtClean="0"/>
              <a:t>teroksidasi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metmyoglobin</a:t>
            </a:r>
            <a:endParaRPr lang="en-US" dirty="0" smtClean="0"/>
          </a:p>
          <a:p>
            <a:r>
              <a:rPr lang="en-US" dirty="0" smtClean="0"/>
              <a:t>Blue/black discoloration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udang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0</a:t>
            </a:r>
            <a:r>
              <a:rPr lang="en-US" baseline="30000" dirty="0" smtClean="0"/>
              <a:t>o</a:t>
            </a:r>
            <a:r>
              <a:rPr lang="en-US" dirty="0" smtClean="0"/>
              <a:t>C (</a:t>
            </a:r>
            <a:r>
              <a:rPr lang="en-US" dirty="0" err="1" smtClean="0"/>
              <a:t>melanosis</a:t>
            </a:r>
            <a:r>
              <a:rPr lang="en-US" dirty="0" smtClean="0"/>
              <a:t>, black spot)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Komposisi</a:t>
            </a:r>
            <a:r>
              <a:rPr lang="en-US" dirty="0" smtClean="0"/>
              <a:t> </a:t>
            </a:r>
            <a:r>
              <a:rPr lang="en-US" dirty="0" err="1" smtClean="0"/>
              <a:t>Mikroba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&gt;&gt; </a:t>
            </a: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aW</a:t>
            </a:r>
            <a:r>
              <a:rPr lang="en-US" dirty="0" smtClean="0"/>
              <a:t> &gt;&gt;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mikroba</a:t>
            </a:r>
            <a:r>
              <a:rPr lang="en-US" dirty="0" smtClean="0"/>
              <a:t> </a:t>
            </a:r>
            <a:r>
              <a:rPr lang="en-US" dirty="0" err="1" smtClean="0"/>
              <a:t>mayoritas</a:t>
            </a:r>
            <a:r>
              <a:rPr lang="en-US" dirty="0" smtClean="0"/>
              <a:t> </a:t>
            </a:r>
            <a:r>
              <a:rPr lang="en-US" dirty="0" err="1" smtClean="0"/>
              <a:t>terhenti</a:t>
            </a:r>
            <a:r>
              <a:rPr lang="en-US" dirty="0" smtClean="0"/>
              <a:t> </a:t>
            </a:r>
            <a:r>
              <a:rPr lang="en-US" dirty="0" err="1" smtClean="0"/>
              <a:t>kecuali</a:t>
            </a:r>
            <a:r>
              <a:rPr lang="en-US" dirty="0" smtClean="0"/>
              <a:t> </a:t>
            </a:r>
            <a:r>
              <a:rPr lang="en-US" dirty="0" err="1" smtClean="0"/>
              <a:t>bakteri</a:t>
            </a:r>
            <a:r>
              <a:rPr lang="en-US" dirty="0" smtClean="0"/>
              <a:t> </a:t>
            </a:r>
            <a:r>
              <a:rPr lang="en-US" dirty="0" err="1" smtClean="0"/>
              <a:t>psikrofilik</a:t>
            </a:r>
            <a:r>
              <a:rPr lang="en-US" dirty="0" smtClean="0"/>
              <a:t>, yeast </a:t>
            </a:r>
            <a:r>
              <a:rPr lang="en-US" dirty="0" err="1" smtClean="0"/>
              <a:t>dan</a:t>
            </a:r>
            <a:r>
              <a:rPr lang="en-US" dirty="0" smtClean="0"/>
              <a:t> molds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-20</a:t>
            </a:r>
            <a:r>
              <a:rPr lang="en-US" baseline="30000" dirty="0" smtClean="0"/>
              <a:t>o</a:t>
            </a:r>
            <a:r>
              <a:rPr lang="en-US" dirty="0" smtClean="0"/>
              <a:t>C, </a:t>
            </a:r>
            <a:r>
              <a:rPr lang="en-US" dirty="0" err="1" smtClean="0"/>
              <a:t>hampir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lethal/sub lethal injury</a:t>
            </a:r>
          </a:p>
          <a:p>
            <a:r>
              <a:rPr lang="en-US" dirty="0" err="1" smtClean="0"/>
              <a:t>Kecepatan</a:t>
            </a:r>
            <a:r>
              <a:rPr lang="en-US" dirty="0" smtClean="0"/>
              <a:t> </a:t>
            </a:r>
            <a:r>
              <a:rPr lang="en-US" dirty="0" err="1" smtClean="0"/>
              <a:t>pembekuan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disertai</a:t>
            </a:r>
            <a:r>
              <a:rPr lang="en-US" dirty="0" smtClean="0"/>
              <a:t> </a:t>
            </a:r>
            <a:r>
              <a:rPr lang="en-US" dirty="0" err="1" smtClean="0"/>
              <a:t>tercapainya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yang </a:t>
            </a:r>
            <a:r>
              <a:rPr lang="en-US" dirty="0" err="1" smtClean="0"/>
              <a:t>terendah</a:t>
            </a:r>
            <a:r>
              <a:rPr lang="en-US" dirty="0" smtClean="0"/>
              <a:t> &gt;&gt; microbial damage</a:t>
            </a:r>
          </a:p>
          <a:p>
            <a:r>
              <a:rPr lang="en-US" dirty="0" smtClean="0"/>
              <a:t>Death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sublethal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initial stage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DEHIDRASI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 smtClean="0"/>
              <a:t>Freezer burn </a:t>
            </a:r>
            <a:r>
              <a:rPr lang="en-US" dirty="0" smtClean="0"/>
              <a:t>: </a:t>
            </a:r>
            <a:r>
              <a:rPr lang="en-US" dirty="0" err="1" smtClean="0"/>
              <a:t>Kerusakan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permukaan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dibekukan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paparan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pendingin</a:t>
            </a:r>
            <a:r>
              <a:rPr lang="en-US" dirty="0" smtClean="0"/>
              <a:t>,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glazing</a:t>
            </a:r>
          </a:p>
          <a:p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gradien</a:t>
            </a:r>
            <a:r>
              <a:rPr lang="en-US" dirty="0" smtClean="0"/>
              <a:t> </a:t>
            </a:r>
            <a:r>
              <a:rPr lang="en-US" dirty="0" err="1" smtClean="0"/>
              <a:t>tekanan</a:t>
            </a:r>
            <a:r>
              <a:rPr lang="en-US" dirty="0" smtClean="0"/>
              <a:t> </a:t>
            </a:r>
            <a:r>
              <a:rPr lang="en-US" dirty="0" err="1" smtClean="0"/>
              <a:t>uap</a:t>
            </a:r>
            <a:r>
              <a:rPr lang="en-US" dirty="0" smtClean="0"/>
              <a:t> air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udara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fluktuasi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</a:p>
          <a:p>
            <a:r>
              <a:rPr lang="en-US" dirty="0" err="1" smtClean="0"/>
              <a:t>Peristiwa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dicegah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film </a:t>
            </a:r>
            <a:r>
              <a:rPr lang="en-US" dirty="0" err="1" smtClean="0"/>
              <a:t>kedap</a:t>
            </a:r>
            <a:r>
              <a:rPr lang="en-US" dirty="0" smtClean="0"/>
              <a:t> </a:t>
            </a:r>
            <a:r>
              <a:rPr lang="en-US" dirty="0" err="1" smtClean="0"/>
              <a:t>uap</a:t>
            </a:r>
            <a:r>
              <a:rPr lang="en-US" dirty="0" smtClean="0"/>
              <a:t> air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space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kemasan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Beku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yang </a:t>
            </a:r>
            <a:r>
              <a:rPr lang="en-US" dirty="0" err="1" smtClean="0"/>
              <a:t>praktis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akurat</a:t>
            </a:r>
            <a:endParaRPr lang="en-US" dirty="0" smtClean="0"/>
          </a:p>
          <a:p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dicirikan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indikaor</a:t>
            </a:r>
            <a:r>
              <a:rPr lang="en-US" dirty="0" smtClean="0"/>
              <a:t> </a:t>
            </a:r>
            <a:r>
              <a:rPr lang="en-US" dirty="0" err="1" smtClean="0"/>
              <a:t>biokimia</a:t>
            </a:r>
            <a:r>
              <a:rPr lang="en-US" dirty="0" smtClean="0"/>
              <a:t> yang </a:t>
            </a:r>
            <a:r>
              <a:rPr lang="en-US" dirty="0" err="1" smtClean="0"/>
              <a:t>mencakup</a:t>
            </a:r>
            <a:r>
              <a:rPr lang="en-US" dirty="0" smtClean="0"/>
              <a:t> 3 </a:t>
            </a:r>
            <a:r>
              <a:rPr lang="en-US" dirty="0" err="1" smtClean="0"/>
              <a:t>kategori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624078" indent="-514350">
              <a:buAutoNum type="arabicPeriod"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protein ;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protein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diekstrak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</a:t>
            </a:r>
            <a:r>
              <a:rPr lang="en-US" dirty="0" err="1" smtClean="0"/>
              <a:t>larutan</a:t>
            </a:r>
            <a:r>
              <a:rPr lang="en-US" dirty="0" smtClean="0"/>
              <a:t> </a:t>
            </a:r>
            <a:r>
              <a:rPr lang="en-US" dirty="0" err="1" smtClean="0"/>
              <a:t>garam</a:t>
            </a:r>
            <a:r>
              <a:rPr lang="en-US" dirty="0" smtClean="0"/>
              <a:t>, </a:t>
            </a:r>
            <a:r>
              <a:rPr lang="en-US" dirty="0" err="1" smtClean="0"/>
              <a:t>hidrofobisitas</a:t>
            </a:r>
            <a:r>
              <a:rPr lang="en-US" dirty="0" smtClean="0"/>
              <a:t>, </a:t>
            </a:r>
            <a:r>
              <a:rPr lang="en-US" dirty="0" err="1" smtClean="0"/>
              <a:t>viskositas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pola</a:t>
            </a:r>
            <a:r>
              <a:rPr lang="en-US" dirty="0" smtClean="0"/>
              <a:t> </a:t>
            </a:r>
            <a:r>
              <a:rPr lang="en-US" dirty="0" err="1" smtClean="0"/>
              <a:t>elektroforesis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Penurunan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enzim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konsentrasi</a:t>
            </a:r>
            <a:r>
              <a:rPr lang="en-US" dirty="0" smtClean="0"/>
              <a:t> </a:t>
            </a:r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metabolit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31552"/>
          </a:xfrm>
        </p:spPr>
        <p:txBody>
          <a:bodyPr/>
          <a:lstStyle/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enzim</a:t>
            </a:r>
            <a:r>
              <a:rPr lang="en-US" dirty="0" smtClean="0"/>
              <a:t> yang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mengukur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beku</a:t>
            </a:r>
            <a:r>
              <a:rPr lang="en-US" dirty="0" smtClean="0"/>
              <a:t> </a:t>
            </a:r>
            <a:r>
              <a:rPr lang="en-US" dirty="0" err="1" smtClean="0"/>
              <a:t>diantaranya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myofibrillar</a:t>
            </a:r>
            <a:r>
              <a:rPr lang="en-US" dirty="0" smtClean="0"/>
              <a:t> ATP, </a:t>
            </a:r>
            <a:r>
              <a:rPr lang="en-US" dirty="0" err="1" smtClean="0"/>
              <a:t>aldolase</a:t>
            </a:r>
            <a:r>
              <a:rPr lang="en-US" dirty="0" smtClean="0"/>
              <a:t>, acid </a:t>
            </a:r>
            <a:r>
              <a:rPr lang="en-US" dirty="0" err="1" smtClean="0"/>
              <a:t>phosphatase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phospolipase</a:t>
            </a:r>
            <a:endParaRPr lang="en-US" dirty="0" smtClean="0"/>
          </a:p>
          <a:p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 smtClean="0"/>
              <a:t>senyawa</a:t>
            </a:r>
            <a:r>
              <a:rPr lang="en-US" dirty="0" smtClean="0"/>
              <a:t> </a:t>
            </a:r>
            <a:r>
              <a:rPr lang="en-US" dirty="0" err="1" smtClean="0"/>
              <a:t>metabolit</a:t>
            </a:r>
            <a:r>
              <a:rPr lang="en-US" dirty="0" smtClean="0"/>
              <a:t> : TMAO, </a:t>
            </a:r>
            <a:r>
              <a:rPr lang="en-US" dirty="0" err="1" smtClean="0"/>
              <a:t>kadar</a:t>
            </a:r>
            <a:r>
              <a:rPr lang="en-US" dirty="0" smtClean="0"/>
              <a:t> </a:t>
            </a:r>
            <a:r>
              <a:rPr lang="en-US" dirty="0" err="1" smtClean="0"/>
              <a:t>asam</a:t>
            </a:r>
            <a:r>
              <a:rPr lang="en-US" dirty="0" smtClean="0"/>
              <a:t> </a:t>
            </a:r>
            <a:r>
              <a:rPr lang="en-US" dirty="0" err="1" smtClean="0"/>
              <a:t>lemak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, </a:t>
            </a:r>
            <a:r>
              <a:rPr lang="en-US" dirty="0" err="1" smtClean="0"/>
              <a:t>bilangan</a:t>
            </a:r>
            <a:r>
              <a:rPr lang="en-US" dirty="0" smtClean="0"/>
              <a:t> </a:t>
            </a:r>
            <a:r>
              <a:rPr lang="en-US" dirty="0" err="1" smtClean="0"/>
              <a:t>peroksida</a:t>
            </a:r>
            <a:r>
              <a:rPr lang="en-US" dirty="0" smtClean="0"/>
              <a:t>, TBA </a:t>
            </a:r>
            <a:r>
              <a:rPr lang="en-US" dirty="0" err="1" smtClean="0"/>
              <a:t>reaktif</a:t>
            </a:r>
            <a:r>
              <a:rPr lang="en-US" dirty="0" smtClean="0"/>
              <a:t> (</a:t>
            </a:r>
            <a:r>
              <a:rPr lang="en-US" dirty="0" err="1" smtClean="0"/>
              <a:t>malonaldehid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Pengukuran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: WHC, cooking lost, textural measurements (hardness, cohesiveness)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Pengantar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pembekuan</a:t>
            </a:r>
            <a:r>
              <a:rPr lang="en-US" dirty="0" smtClean="0"/>
              <a:t>,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mikroorganisme</a:t>
            </a:r>
            <a:r>
              <a:rPr lang="en-US" dirty="0" smtClean="0"/>
              <a:t> </a:t>
            </a:r>
            <a:r>
              <a:rPr lang="en-US" dirty="0" err="1" smtClean="0"/>
              <a:t>terhambat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degradatif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reaksi</a:t>
            </a:r>
            <a:r>
              <a:rPr lang="en-US" dirty="0" smtClean="0"/>
              <a:t> </a:t>
            </a:r>
            <a:r>
              <a:rPr lang="en-US" dirty="0" err="1" smtClean="0"/>
              <a:t>kimia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otot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berlanjut</a:t>
            </a:r>
            <a:endParaRPr lang="en-US" dirty="0" smtClean="0"/>
          </a:p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pembekuan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 yang lama, </a:t>
            </a:r>
            <a:r>
              <a:rPr lang="en-US" dirty="0" err="1" smtClean="0"/>
              <a:t>diikuti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i="1" dirty="0" smtClean="0"/>
              <a:t>thawing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, </a:t>
            </a:r>
            <a:r>
              <a:rPr lang="en-US" dirty="0" err="1" smtClean="0"/>
              <a:t>meskipun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dipengaruhi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spesies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dibekukan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10668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Reasons For Quality Loss in Frozen Fishery Products During Storage</a:t>
            </a:r>
            <a:endParaRPr lang="en-US" sz="2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71472" y="1341632"/>
          <a:ext cx="8001056" cy="5063666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000528"/>
                <a:gridCol w="4000528"/>
              </a:tblGrid>
              <a:tr h="352548">
                <a:tc>
                  <a:txBody>
                    <a:bodyPr/>
                    <a:lstStyle/>
                    <a:p>
                      <a:r>
                        <a:rPr lang="en-US" dirty="0" smtClean="0"/>
                        <a:t>Parameter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Effect</a:t>
                      </a:r>
                      <a:endParaRPr lang="en-US" dirty="0"/>
                    </a:p>
                  </a:txBody>
                  <a:tcPr/>
                </a:tc>
              </a:tr>
              <a:tr h="35254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Protein </a:t>
                      </a:r>
                      <a:r>
                        <a:rPr lang="en-US" sz="1600" dirty="0" err="1" smtClean="0"/>
                        <a:t>crosslinking</a:t>
                      </a:r>
                      <a:r>
                        <a:rPr lang="en-US" sz="1600" dirty="0" smtClean="0"/>
                        <a:t>, </a:t>
                      </a:r>
                      <a:r>
                        <a:rPr lang="en-US" sz="1600" dirty="0" err="1" smtClean="0"/>
                        <a:t>Denaturation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Tough and spongy texture</a:t>
                      </a:r>
                      <a:endParaRPr lang="en-US" sz="1600" dirty="0"/>
                    </a:p>
                  </a:txBody>
                  <a:tcPr/>
                </a:tc>
              </a:tr>
              <a:tr h="61695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Breakdown of TMAO into DMA and formaldehyde (HCHO)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Tough and spongy texture loss of juiciness</a:t>
                      </a:r>
                      <a:endParaRPr lang="en-US" sz="1600" dirty="0"/>
                    </a:p>
                  </a:txBody>
                  <a:tcPr/>
                </a:tc>
              </a:tr>
              <a:tr h="35254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Oxidation of lipids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Flavor changes</a:t>
                      </a:r>
                    </a:p>
                  </a:txBody>
                  <a:tcPr/>
                </a:tc>
              </a:tr>
              <a:tr h="35254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Loss of calcium-dependent </a:t>
                      </a:r>
                      <a:r>
                        <a:rPr lang="en-US" sz="1600" dirty="0" err="1" smtClean="0"/>
                        <a:t>ATPase</a:t>
                      </a:r>
                      <a:r>
                        <a:rPr lang="en-US" sz="1600" dirty="0" smtClean="0"/>
                        <a:t> 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Dry and cottony on first bite</a:t>
                      </a:r>
                      <a:endParaRPr lang="en-US" sz="1600" dirty="0"/>
                    </a:p>
                  </a:txBody>
                  <a:tcPr/>
                </a:tc>
              </a:tr>
              <a:tr h="35254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Loss of flavor causing compounds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Bland or neutral flavor</a:t>
                      </a:r>
                      <a:endParaRPr lang="en-US" sz="1600" dirty="0"/>
                    </a:p>
                  </a:txBody>
                  <a:tcPr/>
                </a:tc>
              </a:tr>
              <a:tr h="352548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Development of off-flavor compounds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Loss of natural flavor</a:t>
                      </a:r>
                      <a:endParaRPr lang="en-US" sz="1600" dirty="0"/>
                    </a:p>
                  </a:txBody>
                  <a:tcPr/>
                </a:tc>
              </a:tr>
              <a:tr h="88137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Concentration of minerals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Lipid</a:t>
                      </a:r>
                      <a:r>
                        <a:rPr lang="en-US" sz="1600" baseline="0" dirty="0" smtClean="0"/>
                        <a:t> oxidation, protein </a:t>
                      </a:r>
                      <a:r>
                        <a:rPr lang="en-US" sz="1600" baseline="0" dirty="0" err="1" smtClean="0"/>
                        <a:t>denaturation</a:t>
                      </a:r>
                      <a:r>
                        <a:rPr lang="en-US" sz="1600" baseline="0" dirty="0" smtClean="0"/>
                        <a:t>, changes in pH and </a:t>
                      </a:r>
                      <a:r>
                        <a:rPr lang="en-US" sz="1600" dirty="0" smtClean="0"/>
                        <a:t>ionic strength </a:t>
                      </a:r>
                      <a:endParaRPr lang="en-US" sz="1600" dirty="0"/>
                    </a:p>
                  </a:txBody>
                  <a:tcPr/>
                </a:tc>
              </a:tr>
              <a:tr h="61695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Ice crystal formation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Rupture of cells,</a:t>
                      </a:r>
                      <a:r>
                        <a:rPr lang="en-US" sz="1600" baseline="0" dirty="0" smtClean="0"/>
                        <a:t> release of cells constituents</a:t>
                      </a:r>
                      <a:endParaRPr lang="en-US" sz="1600" dirty="0"/>
                    </a:p>
                  </a:txBody>
                  <a:tcPr/>
                </a:tc>
              </a:tr>
              <a:tr h="40993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Nutritional changes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Leaching of nutrients in drip</a:t>
                      </a:r>
                      <a:endParaRPr lang="en-US" sz="1600" dirty="0"/>
                    </a:p>
                  </a:txBody>
                  <a:tcPr/>
                </a:tc>
              </a:tr>
              <a:tr h="40993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Functional properties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WHC, emulsification capacity</a:t>
                      </a:r>
                      <a:endParaRPr lang="en-US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Mutu</a:t>
            </a:r>
            <a:r>
              <a:rPr lang="en-US" dirty="0" smtClean="0"/>
              <a:t>       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Beku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kontrol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Bahan</a:t>
            </a:r>
            <a:r>
              <a:rPr lang="en-US" dirty="0" smtClean="0"/>
              <a:t>/material (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, </a:t>
            </a:r>
            <a:r>
              <a:rPr lang="en-US" dirty="0" err="1" smtClean="0"/>
              <a:t>cryoprotectant</a:t>
            </a:r>
            <a:r>
              <a:rPr lang="en-US" dirty="0" smtClean="0"/>
              <a:t>, glazing, coating, packaging)</a:t>
            </a:r>
          </a:p>
          <a:p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pembekuan</a:t>
            </a:r>
            <a:endParaRPr lang="en-US" dirty="0" smtClean="0"/>
          </a:p>
          <a:p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beku</a:t>
            </a:r>
            <a:endParaRPr lang="en-US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CRYOPROTECTANT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Senyawa</a:t>
            </a:r>
            <a:r>
              <a:rPr lang="en-US" dirty="0" smtClean="0"/>
              <a:t> yang </a:t>
            </a:r>
            <a:r>
              <a:rPr lang="en-US" dirty="0" err="1" smtClean="0"/>
              <a:t>ditambahkan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daging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kerusakan</a:t>
            </a:r>
            <a:r>
              <a:rPr lang="en-US" dirty="0" smtClean="0"/>
              <a:t> protein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hilangnya</a:t>
            </a:r>
            <a:r>
              <a:rPr lang="en-US" dirty="0" smtClean="0"/>
              <a:t> </a:t>
            </a:r>
            <a:r>
              <a:rPr lang="en-US" dirty="0" err="1" smtClean="0"/>
              <a:t>sifat-sifat</a:t>
            </a:r>
            <a:r>
              <a:rPr lang="en-US" dirty="0" smtClean="0"/>
              <a:t> </a:t>
            </a:r>
            <a:r>
              <a:rPr lang="en-US" dirty="0" err="1" smtClean="0"/>
              <a:t>fungsionalnya</a:t>
            </a:r>
            <a:endParaRPr lang="en-US" dirty="0" smtClean="0"/>
          </a:p>
          <a:p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, </a:t>
            </a:r>
            <a:r>
              <a:rPr lang="en-US" dirty="0" err="1" smtClean="0"/>
              <a:t>memperpanjang</a:t>
            </a:r>
            <a:r>
              <a:rPr lang="en-US" dirty="0" smtClean="0"/>
              <a:t> </a:t>
            </a:r>
            <a:r>
              <a:rPr lang="en-US" dirty="0" err="1" smtClean="0"/>
              <a:t>umur</a:t>
            </a:r>
            <a:r>
              <a:rPr lang="en-US" dirty="0" smtClean="0"/>
              <a:t> </a:t>
            </a:r>
            <a:r>
              <a:rPr lang="en-US" dirty="0" err="1" smtClean="0"/>
              <a:t>simpan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protein myofibril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pembekuan</a:t>
            </a:r>
            <a:r>
              <a:rPr lang="en-US" dirty="0" smtClean="0"/>
              <a:t>, </a:t>
            </a:r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beku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thawing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senyawa</a:t>
            </a:r>
            <a:r>
              <a:rPr lang="en-US" dirty="0" smtClean="0"/>
              <a:t> : sucrose, </a:t>
            </a:r>
            <a:r>
              <a:rPr lang="en-US" dirty="0" err="1" smtClean="0"/>
              <a:t>sorbitol</a:t>
            </a:r>
            <a:r>
              <a:rPr lang="en-US" dirty="0" smtClean="0"/>
              <a:t>, sodium </a:t>
            </a:r>
            <a:r>
              <a:rPr lang="en-US" dirty="0" err="1" smtClean="0"/>
              <a:t>laktat</a:t>
            </a:r>
            <a:r>
              <a:rPr lang="en-US" dirty="0" smtClean="0"/>
              <a:t>, </a:t>
            </a:r>
            <a:r>
              <a:rPr lang="en-US" dirty="0" err="1" smtClean="0"/>
              <a:t>sulfat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928670"/>
            <a:ext cx="8229600" cy="1066800"/>
          </a:xfrm>
        </p:spPr>
        <p:txBody>
          <a:bodyPr/>
          <a:lstStyle/>
          <a:p>
            <a:r>
              <a:rPr lang="en-US" dirty="0" smtClean="0"/>
              <a:t>GLAZING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96" y="2071678"/>
            <a:ext cx="8229600" cy="4325112"/>
          </a:xfrm>
        </p:spPr>
        <p:txBody>
          <a:bodyPr>
            <a:normAutofit lnSpcReduction="10000"/>
          </a:bodyPr>
          <a:lstStyle/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paling </a:t>
            </a:r>
            <a:r>
              <a:rPr lang="en-US" dirty="0" err="1" smtClean="0"/>
              <a:t>praktis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ekonomis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transportasi</a:t>
            </a:r>
            <a:endParaRPr lang="en-US" dirty="0" smtClean="0"/>
          </a:p>
          <a:p>
            <a:r>
              <a:rPr lang="en-US" dirty="0" smtClean="0"/>
              <a:t> </a:t>
            </a:r>
            <a:r>
              <a:rPr lang="en-US" dirty="0" err="1" smtClean="0"/>
              <a:t>Menimbulkan</a:t>
            </a:r>
            <a:r>
              <a:rPr lang="en-US" dirty="0" smtClean="0"/>
              <a:t> </a:t>
            </a:r>
            <a:r>
              <a:rPr lang="en-US" dirty="0" err="1" smtClean="0"/>
              <a:t>lapisan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yang </a:t>
            </a:r>
            <a:r>
              <a:rPr lang="en-US" dirty="0" err="1" smtClean="0"/>
              <a:t>dibekukan</a:t>
            </a:r>
            <a:r>
              <a:rPr lang="en-US" dirty="0" smtClean="0"/>
              <a:t>  yang </a:t>
            </a:r>
            <a:r>
              <a:rPr lang="en-US" dirty="0" err="1" smtClean="0"/>
              <a:t>mampu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uap</a:t>
            </a:r>
            <a:r>
              <a:rPr lang="en-US" dirty="0" smtClean="0"/>
              <a:t> air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oksidasi</a:t>
            </a:r>
            <a:r>
              <a:rPr lang="en-US" dirty="0" smtClean="0"/>
              <a:t>/</a:t>
            </a:r>
            <a:r>
              <a:rPr lang="en-US" dirty="0" err="1" smtClean="0"/>
              <a:t>ketengikan</a:t>
            </a:r>
            <a:endParaRPr lang="en-US" dirty="0" smtClean="0"/>
          </a:p>
          <a:p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penyemprotan</a:t>
            </a:r>
            <a:r>
              <a:rPr lang="en-US" dirty="0" smtClean="0"/>
              <a:t>/</a:t>
            </a:r>
            <a:r>
              <a:rPr lang="en-US" dirty="0" err="1" smtClean="0"/>
              <a:t>pencelupan</a:t>
            </a:r>
            <a:endParaRPr lang="en-US" dirty="0" smtClean="0"/>
          </a:p>
          <a:p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menyerap</a:t>
            </a:r>
            <a:r>
              <a:rPr lang="en-US" dirty="0" smtClean="0"/>
              <a:t> 5-10% air per </a:t>
            </a:r>
            <a:r>
              <a:rPr lang="en-US" dirty="0" err="1" smtClean="0"/>
              <a:t>bobot</a:t>
            </a:r>
            <a:r>
              <a:rPr lang="en-US" dirty="0" smtClean="0"/>
              <a:t> </a:t>
            </a:r>
            <a:r>
              <a:rPr lang="en-US" dirty="0" err="1" smtClean="0"/>
              <a:t>tubuhnya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lapisan</a:t>
            </a:r>
            <a:r>
              <a:rPr lang="en-US" dirty="0" smtClean="0"/>
              <a:t> </a:t>
            </a:r>
            <a:r>
              <a:rPr lang="en-US" dirty="0" err="1" smtClean="0"/>
              <a:t>es</a:t>
            </a:r>
            <a:r>
              <a:rPr lang="en-US" dirty="0" smtClean="0"/>
              <a:t> </a:t>
            </a:r>
            <a:r>
              <a:rPr lang="en-US" dirty="0" err="1" smtClean="0"/>
              <a:t>setebal</a:t>
            </a:r>
            <a:r>
              <a:rPr lang="en-US" dirty="0" smtClean="0"/>
              <a:t> 0,5-2 mm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229600" cy="1066800"/>
          </a:xfrm>
        </p:spPr>
        <p:txBody>
          <a:bodyPr/>
          <a:lstStyle/>
          <a:p>
            <a:r>
              <a:rPr lang="en-US" dirty="0" smtClean="0"/>
              <a:t>…</a:t>
            </a:r>
            <a:r>
              <a:rPr lang="en-US" dirty="0" err="1" smtClean="0"/>
              <a:t>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Selain</a:t>
            </a:r>
            <a:r>
              <a:rPr lang="en-US" dirty="0" smtClean="0"/>
              <a:t> air </a:t>
            </a:r>
            <a:r>
              <a:rPr lang="en-US" dirty="0" err="1" smtClean="0"/>
              <a:t>murni</a:t>
            </a:r>
            <a:r>
              <a:rPr lang="en-US" dirty="0" smtClean="0"/>
              <a:t>,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glazing </a:t>
            </a:r>
            <a:r>
              <a:rPr lang="en-US" dirty="0" err="1" smtClean="0"/>
              <a:t>terkadang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dicmpurkan</a:t>
            </a:r>
            <a:r>
              <a:rPr lang="en-US" dirty="0" smtClean="0"/>
              <a:t> </a:t>
            </a:r>
            <a:r>
              <a:rPr lang="en-US" dirty="0" err="1" smtClean="0"/>
              <a:t>garam-garam</a:t>
            </a:r>
            <a:r>
              <a:rPr lang="en-US" dirty="0" smtClean="0"/>
              <a:t> </a:t>
            </a:r>
            <a:r>
              <a:rPr lang="en-US" dirty="0" err="1" smtClean="0"/>
              <a:t>inorganik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kalsium</a:t>
            </a:r>
            <a:r>
              <a:rPr lang="en-US" dirty="0" smtClean="0"/>
              <a:t> </a:t>
            </a:r>
            <a:r>
              <a:rPr lang="en-US" dirty="0" err="1" smtClean="0"/>
              <a:t>laktat</a:t>
            </a:r>
            <a:r>
              <a:rPr lang="en-US" dirty="0" smtClean="0"/>
              <a:t>, </a:t>
            </a:r>
            <a:r>
              <a:rPr lang="en-US" dirty="0" err="1" smtClean="0"/>
              <a:t>antioksidan</a:t>
            </a:r>
            <a:r>
              <a:rPr lang="en-US" dirty="0" smtClean="0"/>
              <a:t> (</a:t>
            </a:r>
            <a:r>
              <a:rPr lang="en-US" dirty="0" err="1" smtClean="0"/>
              <a:t>asam</a:t>
            </a:r>
            <a:r>
              <a:rPr lang="en-US" dirty="0" smtClean="0"/>
              <a:t> </a:t>
            </a:r>
            <a:r>
              <a:rPr lang="en-US" dirty="0" err="1" smtClean="0"/>
              <a:t>askorbat</a:t>
            </a:r>
            <a:r>
              <a:rPr lang="en-US" dirty="0" smtClean="0"/>
              <a:t>, </a:t>
            </a:r>
            <a:r>
              <a:rPr lang="en-US" dirty="0" err="1" smtClean="0"/>
              <a:t>asam</a:t>
            </a:r>
            <a:r>
              <a:rPr lang="en-US" dirty="0" smtClean="0"/>
              <a:t> </a:t>
            </a:r>
            <a:r>
              <a:rPr lang="en-US" dirty="0" err="1" smtClean="0"/>
              <a:t>sitrat</a:t>
            </a:r>
            <a:r>
              <a:rPr lang="en-US" dirty="0" smtClean="0"/>
              <a:t>) </a:t>
            </a:r>
          </a:p>
          <a:p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susut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thawing </a:t>
            </a:r>
            <a:r>
              <a:rPr lang="en-US" dirty="0" err="1" smtClean="0"/>
              <a:t>dan</a:t>
            </a:r>
            <a:r>
              <a:rPr lang="en-US" dirty="0" smtClean="0"/>
              <a:t> cooking,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pra</a:t>
            </a:r>
            <a:r>
              <a:rPr lang="en-US" dirty="0" smtClean="0"/>
              <a:t> </a:t>
            </a:r>
            <a:r>
              <a:rPr lang="en-US" dirty="0" err="1" smtClean="0"/>
              <a:t>pembekuan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ditambahkan</a:t>
            </a:r>
            <a:r>
              <a:rPr lang="en-US" dirty="0" smtClean="0"/>
              <a:t> </a:t>
            </a:r>
            <a:r>
              <a:rPr lang="en-US" dirty="0" err="1" smtClean="0"/>
              <a:t>senyawa</a:t>
            </a:r>
            <a:r>
              <a:rPr lang="en-US" dirty="0" smtClean="0"/>
              <a:t> </a:t>
            </a:r>
            <a:r>
              <a:rPr lang="en-US" dirty="0" err="1" smtClean="0"/>
              <a:t>polipospat</a:t>
            </a:r>
            <a:r>
              <a:rPr lang="en-US" dirty="0" smtClean="0"/>
              <a:t> (ex; Carnal)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senyawa</a:t>
            </a:r>
            <a:r>
              <a:rPr lang="en-US" dirty="0" smtClean="0"/>
              <a:t> </a:t>
            </a:r>
            <a:r>
              <a:rPr lang="en-US" dirty="0" err="1" smtClean="0"/>
              <a:t>sejenis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pospat</a:t>
            </a:r>
            <a:r>
              <a:rPr lang="en-US" dirty="0" smtClean="0"/>
              <a:t> (ex ; MTR)</a:t>
            </a:r>
          </a:p>
          <a:p>
            <a:r>
              <a:rPr lang="en-US" dirty="0" err="1" smtClean="0"/>
              <a:t>Polipospat</a:t>
            </a:r>
            <a:r>
              <a:rPr lang="en-US" dirty="0" smtClean="0"/>
              <a:t> </a:t>
            </a:r>
            <a:r>
              <a:rPr lang="en-US" dirty="0" err="1" smtClean="0"/>
              <a:t>membantu</a:t>
            </a:r>
            <a:r>
              <a:rPr lang="en-US" dirty="0" smtClean="0"/>
              <a:t>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kelarutan</a:t>
            </a:r>
            <a:r>
              <a:rPr lang="en-US" dirty="0" smtClean="0"/>
              <a:t>, swelling </a:t>
            </a:r>
            <a:r>
              <a:rPr lang="en-US" dirty="0" err="1" smtClean="0"/>
              <a:t>dan</a:t>
            </a:r>
            <a:r>
              <a:rPr lang="en-US" dirty="0" smtClean="0"/>
              <a:t> WHC protein myofibril,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mapu</a:t>
            </a:r>
            <a:r>
              <a:rPr lang="en-US" dirty="0" smtClean="0"/>
              <a:t>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oksidasi</a:t>
            </a:r>
            <a:r>
              <a:rPr lang="en-US" dirty="0" smtClean="0"/>
              <a:t>/rancidity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mengikat</a:t>
            </a:r>
            <a:r>
              <a:rPr lang="en-US" dirty="0" smtClean="0"/>
              <a:t> ion </a:t>
            </a:r>
            <a:r>
              <a:rPr lang="en-US" dirty="0" err="1" smtClean="0"/>
              <a:t>logam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Edible Coating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Terbuat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polisakarida</a:t>
            </a:r>
            <a:r>
              <a:rPr lang="en-US" dirty="0" smtClean="0"/>
              <a:t>/protein/lipid/</a:t>
            </a:r>
            <a:r>
              <a:rPr lang="en-US" dirty="0" err="1" smtClean="0"/>
              <a:t>komposit</a:t>
            </a:r>
            <a:endParaRPr lang="en-US" dirty="0" smtClean="0"/>
          </a:p>
          <a:p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menghambat</a:t>
            </a:r>
            <a:r>
              <a:rPr lang="en-US" dirty="0" smtClean="0"/>
              <a:t> </a:t>
            </a:r>
            <a:r>
              <a:rPr lang="en-US" dirty="0" err="1" smtClean="0"/>
              <a:t>keluarnya</a:t>
            </a:r>
            <a:r>
              <a:rPr lang="en-US" dirty="0" smtClean="0"/>
              <a:t> </a:t>
            </a:r>
            <a:r>
              <a:rPr lang="en-US" dirty="0" err="1" smtClean="0"/>
              <a:t>uap</a:t>
            </a:r>
            <a:r>
              <a:rPr lang="en-US" dirty="0" smtClean="0"/>
              <a:t> air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, </a:t>
            </a:r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susut</a:t>
            </a:r>
            <a:r>
              <a:rPr lang="en-US" dirty="0" smtClean="0"/>
              <a:t>, </a:t>
            </a:r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oksidasi</a:t>
            </a:r>
            <a:r>
              <a:rPr lang="en-US" dirty="0" smtClean="0"/>
              <a:t> </a:t>
            </a:r>
            <a:r>
              <a:rPr lang="en-US" dirty="0" err="1" smtClean="0"/>
              <a:t>lemak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discoloration, </a:t>
            </a:r>
            <a:r>
              <a:rPr lang="en-US" dirty="0" err="1" smtClean="0"/>
              <a:t>memperbaiki</a:t>
            </a:r>
            <a:r>
              <a:rPr lang="en-US" dirty="0" smtClean="0"/>
              <a:t> </a:t>
            </a:r>
            <a:r>
              <a:rPr lang="en-US" dirty="0" err="1" smtClean="0"/>
              <a:t>penampilan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, </a:t>
            </a:r>
            <a:r>
              <a:rPr lang="en-US" dirty="0" err="1" smtClean="0"/>
              <a:t>pembawa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aditif</a:t>
            </a:r>
            <a:r>
              <a:rPr lang="en-US" dirty="0" smtClean="0"/>
              <a:t>, </a:t>
            </a:r>
            <a:r>
              <a:rPr lang="en-US" dirty="0" err="1" smtClean="0"/>
              <a:t>antioksidan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aktimikroba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Pengemasan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Beku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/>
              <a:t>Pengemsan</a:t>
            </a:r>
            <a:r>
              <a:rPr lang="en-US" dirty="0" smtClean="0"/>
              <a:t> </a:t>
            </a:r>
            <a:r>
              <a:rPr lang="en-US" dirty="0" err="1" smtClean="0"/>
              <a:t>mengontrol</a:t>
            </a:r>
            <a:r>
              <a:rPr lang="en-US" dirty="0" smtClean="0"/>
              <a:t> 4 </a:t>
            </a:r>
            <a:r>
              <a:rPr lang="en-US" dirty="0" err="1" smtClean="0"/>
              <a:t>poin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, </a:t>
            </a:r>
            <a:r>
              <a:rPr lang="en-US" dirty="0" err="1" smtClean="0"/>
              <a:t>yaitu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</a:t>
            </a:r>
            <a:r>
              <a:rPr lang="en-US" dirty="0" err="1" smtClean="0"/>
              <a:t>luar</a:t>
            </a:r>
            <a:r>
              <a:rPr lang="en-US" dirty="0" smtClean="0"/>
              <a:t>&gt;&gt;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umur</a:t>
            </a:r>
            <a:r>
              <a:rPr lang="en-US" dirty="0" smtClean="0"/>
              <a:t> </a:t>
            </a:r>
            <a:r>
              <a:rPr lang="en-US" dirty="0" err="1" smtClean="0"/>
              <a:t>simpan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Penampakan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&gt;&gt; </a:t>
            </a:r>
            <a:r>
              <a:rPr lang="en-US" dirty="0" err="1" smtClean="0"/>
              <a:t>menarik</a:t>
            </a:r>
            <a:r>
              <a:rPr lang="en-US" dirty="0" smtClean="0"/>
              <a:t> </a:t>
            </a:r>
            <a:r>
              <a:rPr lang="en-US" dirty="0" err="1" smtClean="0"/>
              <a:t>minat</a:t>
            </a:r>
            <a:r>
              <a:rPr lang="en-US" dirty="0" smtClean="0"/>
              <a:t> </a:t>
            </a:r>
            <a:r>
              <a:rPr lang="en-US" dirty="0" err="1" smtClean="0"/>
              <a:t>konsumen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Memberika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Perlindungan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transit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299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Khusus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perikanan</a:t>
            </a:r>
            <a:r>
              <a:rPr lang="en-US" dirty="0" smtClean="0"/>
              <a:t>, </a:t>
            </a:r>
            <a:r>
              <a:rPr lang="en-US" dirty="0" err="1" smtClean="0"/>
              <a:t>kemasan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mampu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kehilangan</a:t>
            </a:r>
            <a:r>
              <a:rPr lang="en-US" dirty="0" smtClean="0"/>
              <a:t> </a:t>
            </a:r>
            <a:r>
              <a:rPr lang="en-US" dirty="0" err="1" smtClean="0"/>
              <a:t>uap</a:t>
            </a:r>
            <a:r>
              <a:rPr lang="en-US" dirty="0" smtClean="0"/>
              <a:t> air</a:t>
            </a:r>
          </a:p>
          <a:p>
            <a:r>
              <a:rPr lang="en-US" dirty="0" err="1" smtClean="0"/>
              <a:t>Mencegah</a:t>
            </a:r>
            <a:r>
              <a:rPr lang="en-US" dirty="0" smtClean="0"/>
              <a:t> </a:t>
            </a:r>
            <a:r>
              <a:rPr lang="en-US" dirty="0" err="1" smtClean="0"/>
              <a:t>kontaminasi</a:t>
            </a:r>
            <a:r>
              <a:rPr lang="en-US" dirty="0" smtClean="0"/>
              <a:t> </a:t>
            </a:r>
            <a:r>
              <a:rPr lang="en-US" dirty="0" err="1" smtClean="0"/>
              <a:t>mikroba</a:t>
            </a:r>
            <a:endParaRPr lang="en-US" dirty="0" smtClean="0"/>
          </a:p>
          <a:p>
            <a:r>
              <a:rPr lang="en-US" dirty="0" err="1" smtClean="0"/>
              <a:t>Mengurangi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</a:t>
            </a:r>
            <a:r>
              <a:rPr lang="en-US" dirty="0" err="1" smtClean="0"/>
              <a:t>oksidasi</a:t>
            </a:r>
            <a:endParaRPr lang="en-US" dirty="0" smtClean="0"/>
          </a:p>
          <a:p>
            <a:r>
              <a:rPr lang="en-US" dirty="0" err="1" smtClean="0"/>
              <a:t>Menahan</a:t>
            </a:r>
            <a:r>
              <a:rPr lang="en-US" dirty="0" smtClean="0"/>
              <a:t> </a:t>
            </a:r>
            <a:r>
              <a:rPr lang="en-US" dirty="0" err="1" smtClean="0"/>
              <a:t>senyawa</a:t>
            </a:r>
            <a:r>
              <a:rPr lang="en-US" dirty="0" smtClean="0"/>
              <a:t> </a:t>
            </a:r>
            <a:r>
              <a:rPr lang="en-US" dirty="0" err="1" smtClean="0"/>
              <a:t>volatil</a:t>
            </a:r>
            <a:endParaRPr lang="en-US" dirty="0" smtClean="0"/>
          </a:p>
          <a:p>
            <a:r>
              <a:rPr lang="en-US" dirty="0" err="1" smtClean="0"/>
              <a:t>Fleksibel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kontur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-US" dirty="0" smtClean="0"/>
          </a:p>
          <a:p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diisi</a:t>
            </a:r>
            <a:endParaRPr lang="en-US" dirty="0" smtClean="0"/>
          </a:p>
          <a:p>
            <a:r>
              <a:rPr lang="en-US" dirty="0" err="1" smtClean="0"/>
              <a:t>Tahan</a:t>
            </a:r>
            <a:r>
              <a:rPr lang="en-US" dirty="0" smtClean="0"/>
              <a:t> </a:t>
            </a:r>
            <a:r>
              <a:rPr lang="en-US" dirty="0" err="1" smtClean="0"/>
              <a:t>kebocoran</a:t>
            </a:r>
            <a:endParaRPr lang="en-US" dirty="0" smtClean="0"/>
          </a:p>
          <a:p>
            <a:r>
              <a:rPr lang="en-US" dirty="0" err="1" smtClean="0"/>
              <a:t>Melindungi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deteriorasi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Gaping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ikat</a:t>
            </a:r>
            <a:r>
              <a:rPr lang="en-US" dirty="0" smtClean="0"/>
              <a:t> </a:t>
            </a:r>
            <a:r>
              <a:rPr lang="en-US" dirty="0" err="1" smtClean="0"/>
              <a:t>gagal</a:t>
            </a:r>
            <a:r>
              <a:rPr lang="en-US" dirty="0" smtClean="0"/>
              <a:t> </a:t>
            </a:r>
            <a:r>
              <a:rPr lang="en-US" dirty="0" err="1" smtClean="0"/>
              <a:t>mempertahankan</a:t>
            </a:r>
            <a:r>
              <a:rPr lang="en-US" dirty="0" smtClean="0"/>
              <a:t> </a:t>
            </a:r>
            <a:r>
              <a:rPr lang="en-US" dirty="0" err="1" smtClean="0"/>
              <a:t>keutuhannya</a:t>
            </a:r>
            <a:endParaRPr lang="en-US" dirty="0" smtClean="0"/>
          </a:p>
          <a:p>
            <a:r>
              <a:rPr lang="en-US" dirty="0" err="1" smtClean="0"/>
              <a:t>Hali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rendahnya</a:t>
            </a:r>
            <a:r>
              <a:rPr lang="en-US" dirty="0" smtClean="0"/>
              <a:t> pH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otot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ikat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pembekuan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</p:spPr>
        <p:txBody>
          <a:bodyPr/>
          <a:lstStyle/>
          <a:p>
            <a:r>
              <a:rPr lang="en-US" dirty="0" err="1" smtClean="0"/>
              <a:t>Denaturasi</a:t>
            </a:r>
            <a:r>
              <a:rPr lang="en-US" dirty="0" smtClean="0"/>
              <a:t> Protein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3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Denaturasi</a:t>
            </a:r>
            <a:r>
              <a:rPr lang="en-US" dirty="0" smtClean="0"/>
              <a:t> Protein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  </a:t>
            </a:r>
            <a:r>
              <a:rPr lang="en-US" dirty="0" err="1" smtClean="0"/>
              <a:t>Pembekuan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Beku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konsentrasi</a:t>
            </a:r>
            <a:r>
              <a:rPr lang="en-US" dirty="0" smtClean="0"/>
              <a:t> </a:t>
            </a:r>
            <a:r>
              <a:rPr lang="en-US" dirty="0" err="1" smtClean="0"/>
              <a:t>solut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Dehidrasi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autooksidatif</a:t>
            </a:r>
            <a:r>
              <a:rPr lang="en-US" dirty="0" smtClean="0"/>
              <a:t> yang </a:t>
            </a:r>
            <a:r>
              <a:rPr lang="en-US" dirty="0" err="1" smtClean="0"/>
              <a:t>mengganggu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protein-protein </a:t>
            </a:r>
            <a:r>
              <a:rPr lang="en-US" dirty="0" err="1" smtClean="0"/>
              <a:t>dan</a:t>
            </a:r>
            <a:r>
              <a:rPr lang="en-US" dirty="0" smtClean="0"/>
              <a:t> protein-air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5360114"/>
          </a:xfrm>
        </p:spPr>
        <p:txBody>
          <a:bodyPr>
            <a:normAutofit/>
          </a:bodyPr>
          <a:lstStyle/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dehidrasi</a:t>
            </a:r>
            <a:r>
              <a:rPr lang="en-US" dirty="0" smtClean="0"/>
              <a:t>, </a:t>
            </a:r>
            <a:r>
              <a:rPr lang="en-US" dirty="0" err="1" smtClean="0"/>
              <a:t>interaksi</a:t>
            </a:r>
            <a:r>
              <a:rPr lang="en-US" dirty="0" smtClean="0"/>
              <a:t> protein </a:t>
            </a:r>
            <a:r>
              <a:rPr lang="en-US" dirty="0" err="1" smtClean="0"/>
              <a:t>dan</a:t>
            </a:r>
            <a:r>
              <a:rPr lang="en-US" dirty="0" smtClean="0"/>
              <a:t> air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jaringan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terputus</a:t>
            </a:r>
            <a:r>
              <a:rPr lang="en-US" dirty="0" smtClean="0"/>
              <a:t>. </a:t>
            </a:r>
            <a:r>
              <a:rPr lang="en-US" dirty="0" err="1" smtClean="0"/>
              <a:t>Molekul</a:t>
            </a:r>
            <a:r>
              <a:rPr lang="en-US" dirty="0" smtClean="0"/>
              <a:t> protein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berhadapan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</a:t>
            </a:r>
            <a:r>
              <a:rPr lang="en-US" dirty="0" err="1" smtClean="0"/>
              <a:t>kurang</a:t>
            </a:r>
            <a:r>
              <a:rPr lang="en-US" dirty="0" smtClean="0"/>
              <a:t> polar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rantai</a:t>
            </a:r>
            <a:r>
              <a:rPr lang="en-US" dirty="0" smtClean="0"/>
              <a:t> </a:t>
            </a:r>
            <a:r>
              <a:rPr lang="en-US" dirty="0" err="1" smtClean="0"/>
              <a:t>samping</a:t>
            </a:r>
            <a:r>
              <a:rPr lang="en-US" dirty="0" smtClean="0"/>
              <a:t> protein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hidrofobik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       KONFORMASI PROTEIN</a:t>
            </a:r>
          </a:p>
          <a:p>
            <a:r>
              <a:rPr lang="en-US" dirty="0" err="1" smtClean="0"/>
              <a:t>Autooksidasi</a:t>
            </a:r>
            <a:r>
              <a:rPr lang="en-US" dirty="0" smtClean="0"/>
              <a:t> </a:t>
            </a:r>
            <a:r>
              <a:rPr lang="en-US" dirty="0" err="1" smtClean="0"/>
              <a:t>lemak</a:t>
            </a:r>
            <a:r>
              <a:rPr lang="en-US" dirty="0" smtClean="0"/>
              <a:t>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denaturasi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deteriorasi</a:t>
            </a:r>
            <a:r>
              <a:rPr lang="en-US" dirty="0" smtClean="0"/>
              <a:t> </a:t>
            </a:r>
            <a:r>
              <a:rPr lang="en-US" dirty="0" err="1" smtClean="0"/>
              <a:t>sifat-sifat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protein </a:t>
            </a:r>
            <a:r>
              <a:rPr lang="en-US" dirty="0" err="1" smtClean="0"/>
              <a:t>otot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                 </a:t>
            </a:r>
            <a:r>
              <a:rPr lang="en-US" dirty="0" err="1" smtClean="0"/>
              <a:t>mengakibatkan</a:t>
            </a:r>
            <a:r>
              <a:rPr lang="en-US" dirty="0" smtClean="0"/>
              <a:t> crosslink </a:t>
            </a:r>
            <a:r>
              <a:rPr lang="en-US" dirty="0" err="1" smtClean="0"/>
              <a:t>antara</a:t>
            </a:r>
            <a:r>
              <a:rPr lang="en-US" dirty="0" smtClean="0"/>
              <a:t> protein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produk-produk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oksidasi</a:t>
            </a:r>
            <a:r>
              <a:rPr lang="en-US" dirty="0" smtClean="0"/>
              <a:t> </a:t>
            </a:r>
            <a:r>
              <a:rPr lang="en-US" dirty="0" err="1" smtClean="0"/>
              <a:t>lemak</a:t>
            </a:r>
            <a:endParaRPr lang="en-US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7143768" y="3214686"/>
            <a:ext cx="642942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142976" y="5000636"/>
            <a:ext cx="71438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Crosslink protein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dimediasi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formaldehid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senyawa</a:t>
            </a:r>
            <a:r>
              <a:rPr lang="en-US" dirty="0" smtClean="0"/>
              <a:t>  yang </a:t>
            </a:r>
            <a:r>
              <a:rPr lang="en-US" dirty="0" err="1" smtClean="0"/>
              <a:t>diproduksi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enzim</a:t>
            </a:r>
            <a:r>
              <a:rPr lang="en-US" dirty="0" smtClean="0"/>
              <a:t> TMAO </a:t>
            </a:r>
            <a:r>
              <a:rPr lang="en-US" dirty="0" err="1" smtClean="0"/>
              <a:t>reduktase</a:t>
            </a:r>
            <a:r>
              <a:rPr lang="en-US" dirty="0" smtClean="0"/>
              <a:t>, yang </a:t>
            </a:r>
            <a:r>
              <a:rPr lang="en-US" dirty="0" err="1" smtClean="0"/>
              <a:t>muncul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osmoregulator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r>
              <a:rPr lang="en-US" dirty="0" smtClean="0"/>
              <a:t> gadoid</a:t>
            </a:r>
          </a:p>
          <a:p>
            <a:r>
              <a:rPr lang="en-US" dirty="0" err="1" smtClean="0"/>
              <a:t>Aktifitas</a:t>
            </a:r>
            <a:r>
              <a:rPr lang="en-US" dirty="0" smtClean="0"/>
              <a:t> TMAO </a:t>
            </a:r>
            <a:r>
              <a:rPr lang="en-US" dirty="0" err="1" smtClean="0"/>
              <a:t>reduktase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enzim-enzim</a:t>
            </a:r>
            <a:r>
              <a:rPr lang="en-US" dirty="0" smtClean="0"/>
              <a:t> lain </a:t>
            </a:r>
            <a:r>
              <a:rPr lang="en-US" dirty="0" err="1" smtClean="0"/>
              <a:t>berlangsung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cepat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freezing-thawing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selular</a:t>
            </a:r>
            <a:r>
              <a:rPr lang="en-US" dirty="0" smtClean="0"/>
              <a:t> </a:t>
            </a:r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disrupsi</a:t>
            </a:r>
            <a:r>
              <a:rPr lang="en-US" dirty="0" smtClean="0"/>
              <a:t> </a:t>
            </a:r>
            <a:r>
              <a:rPr lang="en-US" dirty="0" err="1" smtClean="0"/>
              <a:t>sel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7758138" cy="751506"/>
          </a:xfrm>
        </p:spPr>
        <p:txBody>
          <a:bodyPr>
            <a:normAutofit/>
          </a:bodyPr>
          <a:lstStyle/>
          <a:p>
            <a:r>
              <a:rPr lang="en-US" dirty="0" smtClean="0"/>
              <a:t>Freezing Rate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ikan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Freezing rate </a:t>
            </a:r>
            <a:r>
              <a:rPr lang="en-US" dirty="0" err="1" smtClean="0"/>
              <a:t>mempengaruhi</a:t>
            </a:r>
            <a:r>
              <a:rPr lang="en-US" dirty="0" smtClean="0"/>
              <a:t> </a:t>
            </a:r>
            <a:r>
              <a:rPr lang="en-US" dirty="0" err="1" smtClean="0"/>
              <a:t>degradasi</a:t>
            </a:r>
            <a:r>
              <a:rPr lang="en-US" dirty="0" smtClean="0"/>
              <a:t> ATP yang </a:t>
            </a:r>
            <a:r>
              <a:rPr lang="en-US" dirty="0" err="1" smtClean="0"/>
              <a:t>disertai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peningkatan</a:t>
            </a:r>
            <a:r>
              <a:rPr lang="en-US" dirty="0" smtClean="0"/>
              <a:t> </a:t>
            </a:r>
            <a:r>
              <a:rPr lang="en-US" dirty="0" err="1" smtClean="0"/>
              <a:t>kandungan</a:t>
            </a:r>
            <a:r>
              <a:rPr lang="en-US" dirty="0" smtClean="0"/>
              <a:t> IMP</a:t>
            </a:r>
          </a:p>
          <a:p>
            <a:r>
              <a:rPr lang="en-US" dirty="0" err="1" smtClean="0"/>
              <a:t>Glikolisis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pembekuan</a:t>
            </a:r>
            <a:r>
              <a:rPr lang="en-US" dirty="0" smtClean="0"/>
              <a:t> </a:t>
            </a:r>
            <a:r>
              <a:rPr lang="en-US" dirty="0" err="1" smtClean="0"/>
              <a:t>diindikasikan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naiknya</a:t>
            </a:r>
            <a:r>
              <a:rPr lang="en-US" dirty="0" smtClean="0"/>
              <a:t> </a:t>
            </a:r>
            <a:r>
              <a:rPr lang="en-US" dirty="0" err="1" smtClean="0"/>
              <a:t>kandungan</a:t>
            </a:r>
            <a:r>
              <a:rPr lang="en-US" dirty="0" smtClean="0"/>
              <a:t> </a:t>
            </a:r>
            <a:r>
              <a:rPr lang="en-US" dirty="0" err="1" smtClean="0"/>
              <a:t>asam</a:t>
            </a:r>
            <a:r>
              <a:rPr lang="en-US" dirty="0" smtClean="0"/>
              <a:t> </a:t>
            </a:r>
            <a:r>
              <a:rPr lang="en-US" dirty="0" err="1" smtClean="0"/>
              <a:t>laktat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-US" dirty="0" smtClean="0"/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pembekuan</a:t>
            </a:r>
            <a:r>
              <a:rPr lang="en-US" dirty="0" smtClean="0"/>
              <a:t> </a:t>
            </a:r>
            <a:r>
              <a:rPr lang="en-US" dirty="0" err="1" smtClean="0"/>
              <a:t>lambat</a:t>
            </a:r>
            <a:r>
              <a:rPr lang="en-US" dirty="0" smtClean="0"/>
              <a:t>, </a:t>
            </a:r>
            <a:r>
              <a:rPr lang="en-US" dirty="0" err="1" smtClean="0"/>
              <a:t>glikolisis</a:t>
            </a:r>
            <a:r>
              <a:rPr lang="en-US" dirty="0" smtClean="0"/>
              <a:t> </a:t>
            </a:r>
            <a:r>
              <a:rPr lang="en-US" dirty="0" err="1" smtClean="0"/>
              <a:t>meningkat</a:t>
            </a:r>
            <a:r>
              <a:rPr lang="en-US" dirty="0" smtClean="0"/>
              <a:t>, thermal arrest time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suhu</a:t>
            </a:r>
            <a:r>
              <a:rPr lang="en-US" dirty="0" smtClean="0"/>
              <a:t> -8</a:t>
            </a:r>
            <a:r>
              <a:rPr lang="en-US" baseline="30000" dirty="0" smtClean="0"/>
              <a:t>o</a:t>
            </a:r>
            <a:r>
              <a:rPr lang="en-US" dirty="0" smtClean="0"/>
              <a:t>C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lebaih</a:t>
            </a:r>
            <a:r>
              <a:rPr lang="en-US" dirty="0" smtClean="0"/>
              <a:t> lama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</p:spPr>
        <p:txBody>
          <a:bodyPr/>
          <a:lstStyle/>
          <a:p>
            <a:r>
              <a:rPr lang="en-US" dirty="0" smtClean="0"/>
              <a:t>Glass transition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Tg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titik</a:t>
            </a:r>
            <a:r>
              <a:rPr lang="en-US" dirty="0" smtClean="0"/>
              <a:t> </a:t>
            </a:r>
            <a:r>
              <a:rPr lang="en-US" dirty="0" err="1" smtClean="0"/>
              <a:t>transisi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fase</a:t>
            </a:r>
            <a:r>
              <a:rPr lang="en-US" dirty="0" smtClean="0"/>
              <a:t> </a:t>
            </a:r>
            <a:r>
              <a:rPr lang="en-US" dirty="0" err="1" smtClean="0"/>
              <a:t>cair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menyerupai</a:t>
            </a:r>
            <a:r>
              <a:rPr lang="en-US" dirty="0" smtClean="0"/>
              <a:t> solid</a:t>
            </a:r>
          </a:p>
          <a:p>
            <a:r>
              <a:rPr lang="en-US" dirty="0" err="1" smtClean="0"/>
              <a:t>Suhu</a:t>
            </a:r>
            <a:r>
              <a:rPr lang="en-US" dirty="0" smtClean="0"/>
              <a:t> </a:t>
            </a:r>
            <a:r>
              <a:rPr lang="en-US" dirty="0" err="1" smtClean="0"/>
              <a:t>transisi</a:t>
            </a:r>
            <a:r>
              <a:rPr lang="en-US" dirty="0" smtClean="0"/>
              <a:t> </a:t>
            </a:r>
            <a:r>
              <a:rPr lang="en-US" dirty="0" err="1" smtClean="0"/>
              <a:t>gelas</a:t>
            </a:r>
            <a:r>
              <a:rPr lang="en-US" dirty="0" smtClean="0"/>
              <a:t> (</a:t>
            </a:r>
            <a:r>
              <a:rPr lang="en-US" dirty="0" err="1" smtClean="0"/>
              <a:t>Tg</a:t>
            </a:r>
            <a:r>
              <a:rPr lang="en-US" dirty="0" smtClean="0"/>
              <a:t>) </a:t>
            </a:r>
            <a:r>
              <a:rPr lang="en-US" dirty="0" err="1" smtClean="0"/>
              <a:t>berbeda-beda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endParaRPr lang="en-US" dirty="0" smtClean="0"/>
          </a:p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stabilitas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selama</a:t>
            </a:r>
            <a:r>
              <a:rPr lang="en-US" dirty="0" smtClean="0"/>
              <a:t> </a:t>
            </a:r>
            <a:r>
              <a:rPr lang="en-US" dirty="0" err="1" smtClean="0"/>
              <a:t>penyimpanan</a:t>
            </a:r>
            <a:r>
              <a:rPr lang="en-US" dirty="0" smtClean="0"/>
              <a:t> </a:t>
            </a:r>
            <a:r>
              <a:rPr lang="en-US" dirty="0" err="1" smtClean="0"/>
              <a:t>beku</a:t>
            </a:r>
            <a:endParaRPr lang="en-US" dirty="0" smtClean="0"/>
          </a:p>
          <a:p>
            <a:r>
              <a:rPr lang="en-US" dirty="0" smtClean="0"/>
              <a:t>Glass :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padatan</a:t>
            </a:r>
            <a:r>
              <a:rPr lang="en-US" dirty="0" smtClean="0"/>
              <a:t> </a:t>
            </a:r>
            <a:r>
              <a:rPr lang="en-US" dirty="0" err="1" smtClean="0"/>
              <a:t>amorf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: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cair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 </a:t>
            </a:r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viskositas</a:t>
            </a:r>
            <a:r>
              <a:rPr lang="en-US" dirty="0" smtClean="0"/>
              <a:t> &gt; 10 </a:t>
            </a:r>
            <a:r>
              <a:rPr lang="en-US" dirty="0" err="1" smtClean="0"/>
              <a:t>Pa.s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variasi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entalpi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volume yang </a:t>
            </a:r>
            <a:r>
              <a:rPr lang="en-US" dirty="0" err="1" smtClean="0"/>
              <a:t>mirip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         </a:t>
            </a:r>
            <a:r>
              <a:rPr lang="en-US" dirty="0" err="1" smtClean="0"/>
              <a:t>zat</a:t>
            </a:r>
            <a:r>
              <a:rPr lang="en-US" dirty="0" smtClean="0"/>
              <a:t> </a:t>
            </a:r>
            <a:r>
              <a:rPr lang="en-US" dirty="0" err="1" smtClean="0"/>
              <a:t>padat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94382"/>
          </a:xfrm>
        </p:spPr>
        <p:txBody>
          <a:bodyPr/>
          <a:lstStyle/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Tekstur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02924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Freezing          </a:t>
            </a:r>
            <a:r>
              <a:rPr lang="en-US" dirty="0" err="1" smtClean="0"/>
              <a:t>Denaturasi</a:t>
            </a:r>
            <a:r>
              <a:rPr lang="en-US" dirty="0" smtClean="0"/>
              <a:t> Protein</a:t>
            </a:r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tekstur</a:t>
            </a:r>
            <a:r>
              <a:rPr lang="en-US" dirty="0" smtClean="0"/>
              <a:t> </a:t>
            </a:r>
          </a:p>
          <a:p>
            <a:pPr>
              <a:buNone/>
            </a:pPr>
            <a:r>
              <a:rPr lang="en-US" dirty="0" smtClean="0"/>
              <a:t>    (</a:t>
            </a:r>
            <a:r>
              <a:rPr lang="en-US" i="1" dirty="0" smtClean="0"/>
              <a:t>soft, springy &gt;&gt; fibrous, firm, hard, spongy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nampak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ikan-ikan</a:t>
            </a:r>
            <a:r>
              <a:rPr lang="en-US" dirty="0" smtClean="0"/>
              <a:t> </a:t>
            </a:r>
            <a:r>
              <a:rPr lang="en-US" dirty="0" err="1" smtClean="0"/>
              <a:t>berdaging</a:t>
            </a:r>
            <a:r>
              <a:rPr lang="en-US" dirty="0" smtClean="0"/>
              <a:t> </a:t>
            </a:r>
            <a:r>
              <a:rPr lang="en-US" dirty="0" err="1" smtClean="0"/>
              <a:t>putih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flaky</a:t>
            </a:r>
            <a:r>
              <a:rPr lang="en-US" dirty="0" smtClean="0"/>
              <a:t> </a:t>
            </a:r>
          </a:p>
          <a:p>
            <a:r>
              <a:rPr lang="en-US" dirty="0" smtClean="0"/>
              <a:t>Flat fish </a:t>
            </a:r>
            <a:r>
              <a:rPr lang="en-US" dirty="0" err="1" smtClean="0"/>
              <a:t>kurang</a:t>
            </a:r>
            <a:r>
              <a:rPr lang="en-US" dirty="0" smtClean="0"/>
              <a:t> </a:t>
            </a:r>
            <a:r>
              <a:rPr lang="en-US" dirty="0" err="1" smtClean="0"/>
              <a:t>sensitif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tekstur</a:t>
            </a:r>
            <a:r>
              <a:rPr lang="en-US" dirty="0" smtClean="0"/>
              <a:t>, </a:t>
            </a:r>
            <a:r>
              <a:rPr lang="en-US" dirty="0" err="1" smtClean="0"/>
              <a:t>demikian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whole fish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fillet</a:t>
            </a:r>
          </a:p>
          <a:p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spesies</a:t>
            </a:r>
            <a:endParaRPr lang="en-US" dirty="0" smtClean="0"/>
          </a:p>
          <a:p>
            <a:r>
              <a:rPr lang="en-US" dirty="0" err="1" smtClean="0"/>
              <a:t>Berkorelasi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serat</a:t>
            </a:r>
            <a:r>
              <a:rPr lang="en-US" dirty="0" smtClean="0"/>
              <a:t>,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ukuran</a:t>
            </a:r>
            <a:r>
              <a:rPr lang="en-US" dirty="0" smtClean="0"/>
              <a:t> </a:t>
            </a:r>
            <a:r>
              <a:rPr lang="en-US" dirty="0" err="1" smtClean="0"/>
              <a:t>serat</a:t>
            </a:r>
            <a:r>
              <a:rPr lang="en-US" dirty="0" smtClean="0"/>
              <a:t>,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firmness</a:t>
            </a:r>
            <a:endParaRPr lang="en-US" dirty="0"/>
          </a:p>
        </p:txBody>
      </p:sp>
      <p:sp>
        <p:nvSpPr>
          <p:cNvPr id="4" name="Left Bracket 3"/>
          <p:cNvSpPr/>
          <p:nvPr/>
        </p:nvSpPr>
        <p:spPr>
          <a:xfrm>
            <a:off x="2214546" y="1785926"/>
            <a:ext cx="571504" cy="928694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258</TotalTime>
  <Words>1315</Words>
  <Application>Microsoft Office PowerPoint</Application>
  <PresentationFormat>On-screen Show (4:3)</PresentationFormat>
  <Paragraphs>160</Paragraphs>
  <Slides>27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Urban</vt:lpstr>
      <vt:lpstr>Perubahan Kualitas Produk Perikanan Selama Pembekuan dan Penyimpanan Beku</vt:lpstr>
      <vt:lpstr>Pengantar</vt:lpstr>
      <vt:lpstr>Gaping</vt:lpstr>
      <vt:lpstr>Denaturasi Protein</vt:lpstr>
      <vt:lpstr>Slide 5</vt:lpstr>
      <vt:lpstr>Slide 6</vt:lpstr>
      <vt:lpstr>Freezing Rate dan Kualitas ikan</vt:lpstr>
      <vt:lpstr>Glass transition</vt:lpstr>
      <vt:lpstr>Perubahan Tekstur</vt:lpstr>
      <vt:lpstr>Perubahan Flavor</vt:lpstr>
      <vt:lpstr>Karakteristik off odors/flavors</vt:lpstr>
      <vt:lpstr>Slide 12</vt:lpstr>
      <vt:lpstr>Cara Pencegahan</vt:lpstr>
      <vt:lpstr>Perubahan Penampakan</vt:lpstr>
      <vt:lpstr>Pigmen dan Pembekuan</vt:lpstr>
      <vt:lpstr>Perubahan Komposisi Mikroba</vt:lpstr>
      <vt:lpstr>DEHIDRASI</vt:lpstr>
      <vt:lpstr>Pengukuran Kualitas Ikan Beku</vt:lpstr>
      <vt:lpstr>Slide 19</vt:lpstr>
      <vt:lpstr>Reasons For Quality Loss in Frozen Fishery Products During Storage</vt:lpstr>
      <vt:lpstr>Pengendalian Perubahan Mutu        Produk Beku</vt:lpstr>
      <vt:lpstr>CRYOPROTECTANT</vt:lpstr>
      <vt:lpstr>GLAZING</vt:lpstr>
      <vt:lpstr>…lanjutan</vt:lpstr>
      <vt:lpstr>Edible Coating</vt:lpstr>
      <vt:lpstr>Pengemasan Produk Beku</vt:lpstr>
      <vt:lpstr>Slide 27</vt:lpstr>
    </vt:vector>
  </TitlesOfParts>
  <Company>bdl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Perubahan Kualitas Produk Perikanan Selama Pembekuan dan Penyimpanan Beku</dc:title>
  <dc:creator>user</dc:creator>
  <cp:lastModifiedBy>agus</cp:lastModifiedBy>
  <cp:revision>24</cp:revision>
  <dcterms:created xsi:type="dcterms:W3CDTF">2010-03-03T16:18:31Z</dcterms:created>
  <dcterms:modified xsi:type="dcterms:W3CDTF">2010-04-16T04:40:13Z</dcterms:modified>
</cp:coreProperties>
</file>